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65" r:id="rId2"/>
    <p:sldId id="267" r:id="rId3"/>
    <p:sldId id="276" r:id="rId4"/>
    <p:sldId id="261" r:id="rId5"/>
    <p:sldId id="262" r:id="rId6"/>
    <p:sldId id="263" r:id="rId7"/>
    <p:sldId id="274" r:id="rId8"/>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913" cy="465138"/>
          </a:xfrm>
          <a:prstGeom prst="rect">
            <a:avLst/>
          </a:prstGeom>
        </p:spPr>
        <p:txBody>
          <a:bodyPr vert="horz" lIns="91425" tIns="45713" rIns="91425" bIns="45713" rtlCol="0"/>
          <a:lstStyle>
            <a:lvl1pPr algn="l">
              <a:defRPr sz="1200"/>
            </a:lvl1pPr>
          </a:lstStyle>
          <a:p>
            <a:endParaRPr lang="en-US" dirty="0"/>
          </a:p>
        </p:txBody>
      </p:sp>
      <p:sp>
        <p:nvSpPr>
          <p:cNvPr id="3" name="Date Placeholder 2"/>
          <p:cNvSpPr>
            <a:spLocks noGrp="1"/>
          </p:cNvSpPr>
          <p:nvPr>
            <p:ph type="dt" sz="quarter" idx="1"/>
          </p:nvPr>
        </p:nvSpPr>
        <p:spPr>
          <a:xfrm>
            <a:off x="3897313" y="0"/>
            <a:ext cx="2982912" cy="465138"/>
          </a:xfrm>
          <a:prstGeom prst="rect">
            <a:avLst/>
          </a:prstGeom>
        </p:spPr>
        <p:txBody>
          <a:bodyPr vert="horz" lIns="91425" tIns="45713" rIns="91425" bIns="45713" rtlCol="0"/>
          <a:lstStyle>
            <a:lvl1pPr algn="r">
              <a:defRPr sz="1200"/>
            </a:lvl1pPr>
          </a:lstStyle>
          <a:p>
            <a:fld id="{E5EB4E24-3665-4D2A-88BF-D21AE1CC579E}" type="datetimeFigureOut">
              <a:rPr lang="en-US" smtClean="0"/>
              <a:pPr/>
              <a:t>7/31/2012</a:t>
            </a:fld>
            <a:endParaRPr lang="en-US" dirty="0"/>
          </a:p>
        </p:txBody>
      </p:sp>
      <p:sp>
        <p:nvSpPr>
          <p:cNvPr id="4" name="Footer Placeholder 3"/>
          <p:cNvSpPr>
            <a:spLocks noGrp="1"/>
          </p:cNvSpPr>
          <p:nvPr>
            <p:ph type="ftr" sz="quarter" idx="2"/>
          </p:nvPr>
        </p:nvSpPr>
        <p:spPr>
          <a:xfrm>
            <a:off x="1" y="8829675"/>
            <a:ext cx="2982913" cy="465138"/>
          </a:xfrm>
          <a:prstGeom prst="rect">
            <a:avLst/>
          </a:prstGeom>
        </p:spPr>
        <p:txBody>
          <a:bodyPr vert="horz" lIns="91425" tIns="45713" rIns="91425" bIns="4571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97313" y="8829675"/>
            <a:ext cx="2982912" cy="465138"/>
          </a:xfrm>
          <a:prstGeom prst="rect">
            <a:avLst/>
          </a:prstGeom>
        </p:spPr>
        <p:txBody>
          <a:bodyPr vert="horz" lIns="91425" tIns="45713" rIns="91425" bIns="45713" rtlCol="0" anchor="b"/>
          <a:lstStyle>
            <a:lvl1pPr algn="r">
              <a:defRPr sz="1200"/>
            </a:lvl1pPr>
          </a:lstStyle>
          <a:p>
            <a:fld id="{11072972-F9ED-4688-BB4E-226B0C9E808F}"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119" cy="464820"/>
          </a:xfrm>
          <a:prstGeom prst="rect">
            <a:avLst/>
          </a:prstGeom>
        </p:spPr>
        <p:txBody>
          <a:bodyPr vert="horz" lIns="92431" tIns="46216" rIns="92431" bIns="46216" rtlCol="0"/>
          <a:lstStyle>
            <a:lvl1pPr algn="l">
              <a:defRPr sz="1200"/>
            </a:lvl1pPr>
          </a:lstStyle>
          <a:p>
            <a:endParaRPr lang="en-US" dirty="0"/>
          </a:p>
        </p:txBody>
      </p:sp>
      <p:sp>
        <p:nvSpPr>
          <p:cNvPr id="3" name="Date Placeholder 2"/>
          <p:cNvSpPr>
            <a:spLocks noGrp="1"/>
          </p:cNvSpPr>
          <p:nvPr>
            <p:ph type="dt" idx="1"/>
          </p:nvPr>
        </p:nvSpPr>
        <p:spPr>
          <a:xfrm>
            <a:off x="3898103" y="0"/>
            <a:ext cx="2982119" cy="464820"/>
          </a:xfrm>
          <a:prstGeom prst="rect">
            <a:avLst/>
          </a:prstGeom>
        </p:spPr>
        <p:txBody>
          <a:bodyPr vert="horz" lIns="92431" tIns="46216" rIns="92431" bIns="46216" rtlCol="0"/>
          <a:lstStyle>
            <a:lvl1pPr algn="r">
              <a:defRPr sz="1200"/>
            </a:lvl1pPr>
          </a:lstStyle>
          <a:p>
            <a:fld id="{F38B6FD0-E332-431C-BB26-9A215EE8B8DD}" type="datetimeFigureOut">
              <a:rPr lang="en-US" smtClean="0"/>
              <a:pPr/>
              <a:t>7/31/2012</a:t>
            </a:fld>
            <a:endParaRPr lang="en-US" dirty="0"/>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31" tIns="46216" rIns="92431" bIns="46216" rtlCol="0" anchor="ctr"/>
          <a:lstStyle/>
          <a:p>
            <a:endParaRPr lang="en-US" dirty="0"/>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31" tIns="46216" rIns="92431" bIns="4621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2982119" cy="464820"/>
          </a:xfrm>
          <a:prstGeom prst="rect">
            <a:avLst/>
          </a:prstGeom>
        </p:spPr>
        <p:txBody>
          <a:bodyPr vert="horz" lIns="92431" tIns="46216" rIns="92431" bIns="4621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3" y="8829967"/>
            <a:ext cx="2982119" cy="464820"/>
          </a:xfrm>
          <a:prstGeom prst="rect">
            <a:avLst/>
          </a:prstGeom>
        </p:spPr>
        <p:txBody>
          <a:bodyPr vert="horz" lIns="92431" tIns="46216" rIns="92431" bIns="46216" rtlCol="0" anchor="b"/>
          <a:lstStyle>
            <a:lvl1pPr algn="r">
              <a:defRPr sz="1200"/>
            </a:lvl1pPr>
          </a:lstStyle>
          <a:p>
            <a:fld id="{1CD41E49-76F0-43A0-A7F6-5A57D3C0A1DC}"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5D93BFF-94EA-4C13-8913-DFEBB6A153CD}" type="slidenum">
              <a:rPr lang="en-US" smtClean="0"/>
              <a:pPr>
                <a:defRPr/>
              </a:pPr>
              <a:t>6</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6" name="Rounded Rectangle 5"/>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lstStyle>
          <a:p>
            <a:r>
              <a:rPr lang="en-US" smtClean="0"/>
              <a:t>Click to edit Master title style</a:t>
            </a:r>
            <a:endParaRPr lang="en-US"/>
          </a:p>
        </p:txBody>
      </p:sp>
      <p:sp>
        <p:nvSpPr>
          <p:cNvPr id="20" name="Subtitle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18"/>
          <p:cNvSpPr>
            <a:spLocks noGrp="1"/>
          </p:cNvSpPr>
          <p:nvPr>
            <p:ph type="dt" sz="half" idx="10"/>
          </p:nvPr>
        </p:nvSpPr>
        <p:spPr/>
        <p:txBody>
          <a:bodyPr/>
          <a:lstStyle>
            <a:lvl1pPr>
              <a:defRPr/>
            </a:lvl1pPr>
          </a:lstStyle>
          <a:p>
            <a:pPr>
              <a:defRPr/>
            </a:pPr>
            <a:fld id="{4E0161F0-EE3E-4A97-B44C-7F347D4FD4D0}" type="datetime1">
              <a:rPr lang="en-US" smtClean="0"/>
              <a:pPr>
                <a:defRPr/>
              </a:pPr>
              <a:t>7/31/2012</a:t>
            </a:fld>
            <a:endParaRPr lang="en-US" dirty="0"/>
          </a:p>
        </p:txBody>
      </p:sp>
      <p:sp>
        <p:nvSpPr>
          <p:cNvPr id="8" name="Footer Placeholder 7"/>
          <p:cNvSpPr>
            <a:spLocks noGrp="1"/>
          </p:cNvSpPr>
          <p:nvPr>
            <p:ph type="ftr" sz="quarter" idx="11"/>
          </p:nvPr>
        </p:nvSpPr>
        <p:spPr/>
        <p:txBody>
          <a:bodyPr/>
          <a:lstStyle>
            <a:lvl1pPr>
              <a:defRPr/>
            </a:lvl1pPr>
          </a:lstStyle>
          <a:p>
            <a:pPr>
              <a:defRPr/>
            </a:pPr>
            <a:endParaRPr lang="en-US" dirty="0"/>
          </a:p>
        </p:txBody>
      </p:sp>
      <p:sp>
        <p:nvSpPr>
          <p:cNvPr id="9" name="Slide Number Placeholder 10"/>
          <p:cNvSpPr>
            <a:spLocks noGrp="1"/>
          </p:cNvSpPr>
          <p:nvPr>
            <p:ph type="sldNum" sz="quarter" idx="12"/>
          </p:nvPr>
        </p:nvSpPr>
        <p:spPr/>
        <p:txBody>
          <a:bodyPr/>
          <a:lstStyle>
            <a:lvl1pPr>
              <a:defRPr/>
            </a:lvl1pPr>
          </a:lstStyle>
          <a:p>
            <a:pPr>
              <a:defRPr/>
            </a:pPr>
            <a:fld id="{B573C27A-8A39-4AB2-900F-5B5BC8417C8E}"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530352"/>
            <a:ext cx="8183880" cy="418795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8535CA88-33E8-46AD-BF93-DDC0B09EAC85}" type="datetime1">
              <a:rPr lang="en-US" smtClean="0"/>
              <a:pPr>
                <a:defRPr/>
              </a:pPr>
              <a:t>7/31/2012</a:t>
            </a:fld>
            <a:endParaRPr lang="en-US" dirty="0"/>
          </a:p>
        </p:txBody>
      </p:sp>
      <p:sp>
        <p:nvSpPr>
          <p:cNvPr id="5" name="Footer Placeholder 17"/>
          <p:cNvSpPr>
            <a:spLocks noGrp="1"/>
          </p:cNvSpPr>
          <p:nvPr>
            <p:ph type="ftr" sz="quarter" idx="11"/>
          </p:nvPr>
        </p:nvSpPr>
        <p:spPr/>
        <p:txBody>
          <a:bodyPr/>
          <a:lstStyle>
            <a:lvl1pPr>
              <a:defRPr/>
            </a:lvl1pPr>
          </a:lstStyle>
          <a:p>
            <a:pPr>
              <a:defRPr/>
            </a:pPr>
            <a:endParaRPr lang="en-US" dirty="0"/>
          </a:p>
        </p:txBody>
      </p:sp>
      <p:sp>
        <p:nvSpPr>
          <p:cNvPr id="6" name="Slide Number Placeholder 4"/>
          <p:cNvSpPr>
            <a:spLocks noGrp="1"/>
          </p:cNvSpPr>
          <p:nvPr>
            <p:ph type="sldNum" sz="quarter" idx="12"/>
          </p:nvPr>
        </p:nvSpPr>
        <p:spPr/>
        <p:txBody>
          <a:bodyPr/>
          <a:lstStyle>
            <a:lvl1pPr>
              <a:defRPr/>
            </a:lvl1pPr>
          </a:lstStyle>
          <a:p>
            <a:pPr>
              <a:defRPr/>
            </a:pPr>
            <a:fld id="{5AA9ECFB-6AF8-44CC-9A97-49FB68578E25}"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533402"/>
            <a:ext cx="5943600" cy="52578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BD6341DD-8DA2-4A77-BBB6-6DE2129FFCC5}" type="datetime1">
              <a:rPr lang="en-US" smtClean="0"/>
              <a:pPr>
                <a:defRPr/>
              </a:pPr>
              <a:t>7/31/2012</a:t>
            </a:fld>
            <a:endParaRPr lang="en-US" dirty="0"/>
          </a:p>
        </p:txBody>
      </p:sp>
      <p:sp>
        <p:nvSpPr>
          <p:cNvPr id="5" name="Footer Placeholder 17"/>
          <p:cNvSpPr>
            <a:spLocks noGrp="1"/>
          </p:cNvSpPr>
          <p:nvPr>
            <p:ph type="ftr" sz="quarter" idx="11"/>
          </p:nvPr>
        </p:nvSpPr>
        <p:spPr/>
        <p:txBody>
          <a:bodyPr/>
          <a:lstStyle>
            <a:lvl1pPr>
              <a:defRPr/>
            </a:lvl1pPr>
          </a:lstStyle>
          <a:p>
            <a:pPr>
              <a:defRPr/>
            </a:pPr>
            <a:endParaRPr lang="en-US" dirty="0"/>
          </a:p>
        </p:txBody>
      </p:sp>
      <p:sp>
        <p:nvSpPr>
          <p:cNvPr id="6" name="Slide Number Placeholder 4"/>
          <p:cNvSpPr>
            <a:spLocks noGrp="1"/>
          </p:cNvSpPr>
          <p:nvPr>
            <p:ph type="sldNum" sz="quarter" idx="12"/>
          </p:nvPr>
        </p:nvSpPr>
        <p:spPr/>
        <p:txBody>
          <a:bodyPr/>
          <a:lstStyle>
            <a:lvl1pPr>
              <a:defRPr/>
            </a:lvl1pPr>
          </a:lstStyle>
          <a:p>
            <a:pPr>
              <a:defRPr/>
            </a:pPr>
            <a:fld id="{44E4BBD0-330D-475F-975E-486A505AF58C}"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lang="en-US" smtClean="0"/>
              <a:t>Click to edit Master title style</a:t>
            </a:r>
            <a:endParaRPr lang="en-US"/>
          </a:p>
        </p:txBody>
      </p:sp>
      <p:sp>
        <p:nvSpPr>
          <p:cNvPr id="3" name="Content Placeholder 2"/>
          <p:cNvSpPr>
            <a:spLocks noGrp="1"/>
          </p:cNvSpPr>
          <p:nvPr>
            <p:ph idx="1"/>
          </p:nvPr>
        </p:nvSpPr>
        <p:spPr>
          <a:xfrm>
            <a:off x="502920" y="530352"/>
            <a:ext cx="8183880" cy="41879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17"/>
          <p:cNvSpPr>
            <a:spLocks noGrp="1"/>
          </p:cNvSpPr>
          <p:nvPr>
            <p:ph type="ftr" sz="quarter" idx="11"/>
          </p:nvPr>
        </p:nvSpPr>
        <p:spPr>
          <a:xfrm>
            <a:off x="533400" y="6111875"/>
            <a:ext cx="8153400" cy="365125"/>
          </a:xfrm>
        </p:spPr>
        <p:txBody>
          <a:bodyPr/>
          <a:lstStyle>
            <a:lvl1pPr>
              <a:defRPr/>
            </a:lvl1pPr>
          </a:lstStyle>
          <a:p>
            <a:pPr>
              <a:defRPr/>
            </a:pPr>
            <a:endParaRPr lang="en-US" dirty="0"/>
          </a:p>
        </p:txBody>
      </p:sp>
      <p:pic>
        <p:nvPicPr>
          <p:cNvPr id="7" name="Picture 5" descr="VDHlogoNew.gif"/>
          <p:cNvPicPr>
            <a:picLocks noChangeAspect="1"/>
          </p:cNvPicPr>
          <p:nvPr userDrawn="1"/>
        </p:nvPicPr>
        <p:blipFill>
          <a:blip r:embed="rId2" cstate="print"/>
          <a:srcRect/>
          <a:stretch>
            <a:fillRect/>
          </a:stretch>
        </p:blipFill>
        <p:spPr bwMode="auto">
          <a:xfrm>
            <a:off x="6781800" y="6096000"/>
            <a:ext cx="1905000" cy="365125"/>
          </a:xfrm>
          <a:prstGeom prst="rect">
            <a:avLst/>
          </a:prstGeom>
          <a:noFill/>
          <a:ln w="9525">
            <a:noFill/>
            <a:miter lim="800000"/>
            <a:headEnd/>
            <a:tailEnd/>
          </a:ln>
        </p:spPr>
      </p:pic>
      <p:pic>
        <p:nvPicPr>
          <p:cNvPr id="8" name="Picture 4" descr="deQlogow.jpg"/>
          <p:cNvPicPr>
            <a:picLocks noChangeAspect="1"/>
          </p:cNvPicPr>
          <p:nvPr userDrawn="1"/>
        </p:nvPicPr>
        <p:blipFill>
          <a:blip r:embed="rId3" cstate="print"/>
          <a:srcRect/>
          <a:stretch>
            <a:fillRect/>
          </a:stretch>
        </p:blipFill>
        <p:spPr bwMode="auto">
          <a:xfrm>
            <a:off x="3733800" y="6096000"/>
            <a:ext cx="1279525" cy="365125"/>
          </a:xfrm>
          <a:prstGeom prst="rect">
            <a:avLst/>
          </a:prstGeom>
          <a:noFill/>
          <a:ln w="9525">
            <a:noFill/>
            <a:miter lim="800000"/>
            <a:headEnd/>
            <a:tailEnd/>
          </a:ln>
        </p:spPr>
      </p:pic>
      <p:pic>
        <p:nvPicPr>
          <p:cNvPr id="9" name="Picture 7" descr="dmme.gif"/>
          <p:cNvPicPr>
            <a:picLocks noChangeAspect="1"/>
          </p:cNvPicPr>
          <p:nvPr userDrawn="1"/>
        </p:nvPicPr>
        <p:blipFill>
          <a:blip r:embed="rId4" cstate="print"/>
          <a:srcRect/>
          <a:stretch>
            <a:fillRect/>
          </a:stretch>
        </p:blipFill>
        <p:spPr bwMode="auto">
          <a:xfrm>
            <a:off x="657225" y="6096000"/>
            <a:ext cx="1171575" cy="365125"/>
          </a:xfrm>
          <a:prstGeom prst="rect">
            <a:avLst/>
          </a:prstGeom>
          <a:noFill/>
          <a:ln w="9525">
            <a:noFill/>
            <a:miter lim="800000"/>
            <a:headEnd/>
            <a:tailEnd/>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5" name="Rounded Rectangle 4"/>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2" name="Title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D7F0367E-8372-44C5-91EF-897AFE9AD630}" type="datetime1">
              <a:rPr lang="en-US" smtClean="0"/>
              <a:pPr>
                <a:defRPr/>
              </a:pPr>
              <a:t>7/31/2012</a:t>
            </a:fld>
            <a:endParaRPr lang="en-US" dirty="0"/>
          </a:p>
        </p:txBody>
      </p:sp>
      <p:sp>
        <p:nvSpPr>
          <p:cNvPr id="7" name="Footer Placeholder 4"/>
          <p:cNvSpPr>
            <a:spLocks noGrp="1"/>
          </p:cNvSpPr>
          <p:nvPr>
            <p:ph type="ftr" sz="quarter" idx="11"/>
          </p:nvPr>
        </p:nvSpPr>
        <p:spPr/>
        <p:txBody>
          <a:bodyPr/>
          <a:lstStyle>
            <a:lvl1pPr>
              <a:defRPr/>
            </a:lvl1pPr>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pPr>
              <a:defRPr/>
            </a:pPr>
            <a:fld id="{71141C59-7DED-443B-A076-90EBBCD91ACD}"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fld id="{D3698F86-EC4B-4A73-A024-4A74F6630CBC}" type="datetime1">
              <a:rPr lang="en-US" smtClean="0"/>
              <a:pPr>
                <a:defRPr/>
              </a:pPr>
              <a:t>7/31/2012</a:t>
            </a:fld>
            <a:endParaRPr lang="en-US" dirty="0"/>
          </a:p>
        </p:txBody>
      </p:sp>
      <p:sp>
        <p:nvSpPr>
          <p:cNvPr id="6" name="Footer Placeholder 17"/>
          <p:cNvSpPr>
            <a:spLocks noGrp="1"/>
          </p:cNvSpPr>
          <p:nvPr>
            <p:ph type="ftr" sz="quarter" idx="11"/>
          </p:nvPr>
        </p:nvSpPr>
        <p:spPr/>
        <p:txBody>
          <a:bodyPr/>
          <a:lstStyle>
            <a:lvl1pPr>
              <a:defRPr/>
            </a:lvl1pPr>
          </a:lstStyle>
          <a:p>
            <a:pPr>
              <a:defRPr/>
            </a:pPr>
            <a:endParaRPr lang="en-US" dirty="0"/>
          </a:p>
        </p:txBody>
      </p:sp>
      <p:sp>
        <p:nvSpPr>
          <p:cNvPr id="7" name="Slide Number Placeholder 4"/>
          <p:cNvSpPr>
            <a:spLocks noGrp="1"/>
          </p:cNvSpPr>
          <p:nvPr>
            <p:ph type="sldNum" sz="quarter" idx="12"/>
          </p:nvPr>
        </p:nvSpPr>
        <p:spPr/>
        <p:txBody>
          <a:bodyPr/>
          <a:lstStyle>
            <a:lvl1pPr>
              <a:defRPr/>
            </a:lvl1pPr>
          </a:lstStyle>
          <a:p>
            <a:pPr>
              <a:defRPr/>
            </a:pPr>
            <a:fld id="{370E7538-1484-4271-8853-03CBDA45412C}"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lvl1pPr>
              <a:defRPr b="1"/>
            </a:lvl1pPr>
          </a:lstStyle>
          <a:p>
            <a:r>
              <a:rPr lang="en-US" smtClean="0"/>
              <a:t>Click to edit Master title style</a:t>
            </a:r>
            <a:endParaRPr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4"/>
          <p:cNvSpPr>
            <a:spLocks noGrp="1"/>
          </p:cNvSpPr>
          <p:nvPr>
            <p:ph type="dt" sz="half" idx="10"/>
          </p:nvPr>
        </p:nvSpPr>
        <p:spPr/>
        <p:txBody>
          <a:bodyPr/>
          <a:lstStyle>
            <a:lvl1pPr>
              <a:defRPr/>
            </a:lvl1pPr>
          </a:lstStyle>
          <a:p>
            <a:pPr>
              <a:defRPr/>
            </a:pPr>
            <a:fld id="{E588821B-A279-4B9E-827D-5F2D94560B92}" type="datetime1">
              <a:rPr lang="en-US" smtClean="0"/>
              <a:pPr>
                <a:defRPr/>
              </a:pPr>
              <a:t>7/31/2012</a:t>
            </a:fld>
            <a:endParaRPr lang="en-US" dirty="0"/>
          </a:p>
        </p:txBody>
      </p:sp>
      <p:sp>
        <p:nvSpPr>
          <p:cNvPr id="8" name="Footer Placeholder 17"/>
          <p:cNvSpPr>
            <a:spLocks noGrp="1"/>
          </p:cNvSpPr>
          <p:nvPr>
            <p:ph type="ftr" sz="quarter" idx="11"/>
          </p:nvPr>
        </p:nvSpPr>
        <p:spPr/>
        <p:txBody>
          <a:bodyPr/>
          <a:lstStyle>
            <a:lvl1pPr>
              <a:defRPr/>
            </a:lvl1pPr>
          </a:lstStyle>
          <a:p>
            <a:pPr>
              <a:defRPr/>
            </a:pPr>
            <a:endParaRPr lang="en-US" dirty="0"/>
          </a:p>
        </p:txBody>
      </p:sp>
      <p:sp>
        <p:nvSpPr>
          <p:cNvPr id="9" name="Slide Number Placeholder 4"/>
          <p:cNvSpPr>
            <a:spLocks noGrp="1"/>
          </p:cNvSpPr>
          <p:nvPr>
            <p:ph type="sldNum" sz="quarter" idx="12"/>
          </p:nvPr>
        </p:nvSpPr>
        <p:spPr/>
        <p:txBody>
          <a:bodyPr/>
          <a:lstStyle>
            <a:lvl1pPr>
              <a:defRPr/>
            </a:lvl1pPr>
          </a:lstStyle>
          <a:p>
            <a:pPr>
              <a:defRPr/>
            </a:pPr>
            <a:fld id="{969BE439-7010-4A66-995A-9E7BF6FAF8D2}"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4"/>
          <p:cNvSpPr>
            <a:spLocks noGrp="1"/>
          </p:cNvSpPr>
          <p:nvPr>
            <p:ph type="dt" sz="half" idx="10"/>
          </p:nvPr>
        </p:nvSpPr>
        <p:spPr/>
        <p:txBody>
          <a:bodyPr/>
          <a:lstStyle>
            <a:lvl1pPr>
              <a:defRPr/>
            </a:lvl1pPr>
          </a:lstStyle>
          <a:p>
            <a:pPr>
              <a:defRPr/>
            </a:pPr>
            <a:fld id="{DF8DDACC-EAA6-4893-90B7-4A151093C4B0}" type="datetime1">
              <a:rPr lang="en-US" smtClean="0"/>
              <a:pPr>
                <a:defRPr/>
              </a:pPr>
              <a:t>7/31/2012</a:t>
            </a:fld>
            <a:endParaRPr lang="en-US" dirty="0"/>
          </a:p>
        </p:txBody>
      </p:sp>
      <p:sp>
        <p:nvSpPr>
          <p:cNvPr id="4" name="Footer Placeholder 17"/>
          <p:cNvSpPr>
            <a:spLocks noGrp="1"/>
          </p:cNvSpPr>
          <p:nvPr>
            <p:ph type="ftr" sz="quarter" idx="11"/>
          </p:nvPr>
        </p:nvSpPr>
        <p:spPr/>
        <p:txBody>
          <a:bodyPr/>
          <a:lstStyle>
            <a:lvl1pPr>
              <a:defRPr/>
            </a:lvl1pPr>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pPr>
              <a:defRPr/>
            </a:pPr>
            <a:fld id="{782FC460-15A5-4221-BF66-C9F6DA878160}"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1"/>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3" name="Date Placeholder 1"/>
          <p:cNvSpPr>
            <a:spLocks noGrp="1"/>
          </p:cNvSpPr>
          <p:nvPr>
            <p:ph type="dt" sz="half" idx="10"/>
          </p:nvPr>
        </p:nvSpPr>
        <p:spPr/>
        <p:txBody>
          <a:bodyPr/>
          <a:lstStyle>
            <a:lvl1pPr>
              <a:defRPr/>
            </a:lvl1pPr>
          </a:lstStyle>
          <a:p>
            <a:pPr>
              <a:defRPr/>
            </a:pPr>
            <a:fld id="{0C385F39-D348-473A-8554-BC5FA2CF011F}" type="datetime1">
              <a:rPr lang="en-US" smtClean="0"/>
              <a:pPr>
                <a:defRPr/>
              </a:pPr>
              <a:t>7/31/2012</a:t>
            </a:fld>
            <a:endParaRPr lang="en-US" dirty="0"/>
          </a:p>
        </p:txBody>
      </p:sp>
      <p:sp>
        <p:nvSpPr>
          <p:cNvPr id="4" name="Footer Placeholder 2"/>
          <p:cNvSpPr>
            <a:spLocks noGrp="1"/>
          </p:cNvSpPr>
          <p:nvPr>
            <p:ph type="ftr" sz="quarter" idx="11"/>
          </p:nvPr>
        </p:nvSpPr>
        <p:spPr/>
        <p:txBody>
          <a:bodyPr/>
          <a:lstStyle>
            <a:lvl1pPr>
              <a:defRPr/>
            </a:lvl1pPr>
          </a:lstStyle>
          <a:p>
            <a:pPr>
              <a:defRPr/>
            </a:pPr>
            <a:endParaRPr lang="en-US" dirty="0"/>
          </a:p>
        </p:txBody>
      </p:sp>
      <p:sp>
        <p:nvSpPr>
          <p:cNvPr id="5" name="Slide Number Placeholder 3"/>
          <p:cNvSpPr>
            <a:spLocks noGrp="1"/>
          </p:cNvSpPr>
          <p:nvPr>
            <p:ph type="sldNum" sz="quarter" idx="12"/>
          </p:nvPr>
        </p:nvSpPr>
        <p:spPr/>
        <p:txBody>
          <a:bodyPr/>
          <a:lstStyle>
            <a:lvl1pPr>
              <a:defRPr/>
            </a:lvl1pPr>
          </a:lstStyle>
          <a:p>
            <a:pPr>
              <a:defRPr/>
            </a:pPr>
            <a:fld id="{7A627EE6-8BD5-4110-8598-8A05BACA29DB}"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lstStyle>
            <a:lvl1pPr algn="l">
              <a:buNone/>
              <a:defRPr sz="2200" b="1">
                <a:solidFill>
                  <a:schemeClr val="accent1"/>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fld id="{1E25B4CA-7F9C-429F-9664-F24E62CCEE23}" type="datetime1">
              <a:rPr lang="en-US" smtClean="0"/>
              <a:pPr>
                <a:defRPr/>
              </a:pPr>
              <a:t>7/31/2012</a:t>
            </a:fld>
            <a:endParaRPr lang="en-US" dirty="0"/>
          </a:p>
        </p:txBody>
      </p:sp>
      <p:sp>
        <p:nvSpPr>
          <p:cNvPr id="6" name="Footer Placeholder 17"/>
          <p:cNvSpPr>
            <a:spLocks noGrp="1"/>
          </p:cNvSpPr>
          <p:nvPr>
            <p:ph type="ftr" sz="quarter" idx="11"/>
          </p:nvPr>
        </p:nvSpPr>
        <p:spPr/>
        <p:txBody>
          <a:bodyPr/>
          <a:lstStyle>
            <a:lvl1pPr>
              <a:defRPr/>
            </a:lvl1pPr>
          </a:lstStyle>
          <a:p>
            <a:pPr>
              <a:defRPr/>
            </a:pPr>
            <a:endParaRPr lang="en-US" dirty="0"/>
          </a:p>
        </p:txBody>
      </p:sp>
      <p:sp>
        <p:nvSpPr>
          <p:cNvPr id="7" name="Slide Number Placeholder 4"/>
          <p:cNvSpPr>
            <a:spLocks noGrp="1"/>
          </p:cNvSpPr>
          <p:nvPr>
            <p:ph type="sldNum" sz="quarter" idx="12"/>
          </p:nvPr>
        </p:nvSpPr>
        <p:spPr/>
        <p:txBody>
          <a:bodyPr/>
          <a:lstStyle>
            <a:lvl1pPr>
              <a:defRPr/>
            </a:lvl1pPr>
          </a:lstStyle>
          <a:p>
            <a:pPr>
              <a:defRPr/>
            </a:pPr>
            <a:fld id="{0F3616FD-CF3C-4827-8451-E1139258A10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6" name="Round Single Corner Rectangle 5"/>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lstStyle>
          <a:p>
            <a:r>
              <a:rPr lang="en-US" smtClean="0"/>
              <a:t>Click to edit Master title style</a:t>
            </a:r>
            <a:endParaRPr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lstStyle>
          <a:p>
            <a:pPr>
              <a:defRPr/>
            </a:pPr>
            <a:fld id="{283F4196-8533-40A4-A6BD-609A4BEC2BB6}" type="datetime1">
              <a:rPr lang="en-US" smtClean="0"/>
              <a:pPr>
                <a:defRPr/>
              </a:pPr>
              <a:t>7/31/2012</a:t>
            </a:fld>
            <a:endParaRPr lang="en-US" dirty="0"/>
          </a:p>
        </p:txBody>
      </p:sp>
      <p:sp>
        <p:nvSpPr>
          <p:cNvPr id="8" name="Footer Placeholder 5"/>
          <p:cNvSpPr>
            <a:spLocks noGrp="1"/>
          </p:cNvSpPr>
          <p:nvPr>
            <p:ph type="ftr" sz="quarter" idx="11"/>
          </p:nvPr>
        </p:nvSpPr>
        <p:spPr/>
        <p:txBody>
          <a:bodyPr/>
          <a:lstStyle>
            <a:lvl1pPr>
              <a:defRPr/>
            </a:lvl1pPr>
          </a:lstStyle>
          <a:p>
            <a:pPr>
              <a:defRPr/>
            </a:pPr>
            <a:endParaRPr lang="en-US" dirty="0"/>
          </a:p>
        </p:txBody>
      </p:sp>
      <p:sp>
        <p:nvSpPr>
          <p:cNvPr id="9" name="Slide Number Placeholder 6"/>
          <p:cNvSpPr>
            <a:spLocks noGrp="1"/>
          </p:cNvSpPr>
          <p:nvPr>
            <p:ph type="sldNum" sz="quarter" idx="12"/>
          </p:nvPr>
        </p:nvSpPr>
        <p:spPr/>
        <p:txBody>
          <a:bodyPr/>
          <a:lstStyle>
            <a:lvl1pPr>
              <a:defRPr/>
            </a:lvl1pPr>
          </a:lstStyle>
          <a:p>
            <a:pPr>
              <a:defRPr/>
            </a:pPr>
            <a:fld id="{C83DF125-22D7-483D-ACE8-E2DC89399EFB}"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13" name="Title Placeholder 12"/>
          <p:cNvSpPr>
            <a:spLocks noGrp="1"/>
          </p:cNvSpPr>
          <p:nvPr>
            <p:ph type="title"/>
          </p:nvPr>
        </p:nvSpPr>
        <p:spPr>
          <a:xfrm>
            <a:off x="503238" y="4986338"/>
            <a:ext cx="8183562" cy="1050925"/>
          </a:xfrm>
          <a:prstGeom prst="rect">
            <a:avLst/>
          </a:prstGeom>
        </p:spPr>
        <p:txBody>
          <a:bodyPr vert="horz" anchor="b">
            <a:normAutofit/>
          </a:bodyPr>
          <a:lstStyle/>
          <a:p>
            <a:r>
              <a:rPr lang="en-US" smtClean="0"/>
              <a:t>Click to edit Master title style</a:t>
            </a:r>
            <a:endParaRPr lang="en-US"/>
          </a:p>
        </p:txBody>
      </p:sp>
      <p:sp>
        <p:nvSpPr>
          <p:cNvPr id="1031" name="Text Placeholder 3"/>
          <p:cNvSpPr>
            <a:spLocks noGrp="1"/>
          </p:cNvSpPr>
          <p:nvPr>
            <p:ph type="body" idx="1"/>
          </p:nvPr>
        </p:nvSpPr>
        <p:spPr bwMode="auto">
          <a:xfrm>
            <a:off x="503238" y="530225"/>
            <a:ext cx="8183562" cy="4187825"/>
          </a:xfrm>
          <a:prstGeom prst="rect">
            <a:avLst/>
          </a:prstGeom>
          <a:noFill/>
          <a:ln w="9525">
            <a:noFill/>
            <a:miter lim="800000"/>
            <a:headEnd/>
            <a:tailEnd/>
          </a:ln>
        </p:spPr>
        <p:txBody>
          <a:bodyPr vert="horz" wrap="square" lIns="182880"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 name="Date Placeholder 24"/>
          <p:cNvSpPr>
            <a:spLocks noGrp="1"/>
          </p:cNvSpPr>
          <p:nvPr>
            <p:ph type="dt" sz="half" idx="2"/>
          </p:nvPr>
        </p:nvSpPr>
        <p:spPr>
          <a:xfrm>
            <a:off x="3776663" y="6111875"/>
            <a:ext cx="2286000" cy="365125"/>
          </a:xfrm>
          <a:prstGeom prst="rect">
            <a:avLst/>
          </a:prstGeom>
        </p:spPr>
        <p:txBody>
          <a:bodyPr vert="horz" anchor="b"/>
          <a:lstStyle>
            <a:lvl1pPr algn="r" eaLnBrk="1" fontAlgn="auto" latinLnBrk="0" hangingPunct="1">
              <a:spcBef>
                <a:spcPts val="0"/>
              </a:spcBef>
              <a:spcAft>
                <a:spcPts val="0"/>
              </a:spcAft>
              <a:defRPr kumimoji="0" sz="1000">
                <a:solidFill>
                  <a:srgbClr val="EEECE1">
                    <a:shade val="50000"/>
                  </a:srgbClr>
                </a:solidFill>
                <a:latin typeface="+mn-lt"/>
              </a:defRPr>
            </a:lvl1pPr>
          </a:lstStyle>
          <a:p>
            <a:pPr>
              <a:defRPr/>
            </a:pPr>
            <a:fld id="{B77743B1-D703-4318-AE6D-BEB3EB55F815}" type="datetime1">
              <a:rPr lang="en-US" smtClean="0"/>
              <a:pPr>
                <a:defRPr/>
              </a:pPr>
              <a:t>7/31/2012</a:t>
            </a:fld>
            <a:endParaRPr lang="en-US" dirty="0"/>
          </a:p>
        </p:txBody>
      </p:sp>
      <p:sp>
        <p:nvSpPr>
          <p:cNvPr id="18" name="Footer Placeholder 17"/>
          <p:cNvSpPr>
            <a:spLocks noGrp="1"/>
          </p:cNvSpPr>
          <p:nvPr>
            <p:ph type="ftr" sz="quarter" idx="3"/>
          </p:nvPr>
        </p:nvSpPr>
        <p:spPr>
          <a:xfrm>
            <a:off x="6062663" y="6111875"/>
            <a:ext cx="2286000" cy="365125"/>
          </a:xfrm>
          <a:prstGeom prst="rect">
            <a:avLst/>
          </a:prstGeom>
        </p:spPr>
        <p:txBody>
          <a:bodyPr vert="horz" anchor="b"/>
          <a:lstStyle>
            <a:lvl1pPr algn="l" eaLnBrk="1" fontAlgn="auto" latinLnBrk="0" hangingPunct="1">
              <a:spcBef>
                <a:spcPts val="0"/>
              </a:spcBef>
              <a:spcAft>
                <a:spcPts val="0"/>
              </a:spcAft>
              <a:defRPr kumimoji="0" sz="1000">
                <a:solidFill>
                  <a:srgbClr val="EEECE1">
                    <a:shade val="50000"/>
                  </a:srgbClr>
                </a:solidFill>
                <a:latin typeface="+mn-lt"/>
              </a:defRPr>
            </a:lvl1pPr>
          </a:lstStyle>
          <a:p>
            <a:pPr>
              <a:defRPr/>
            </a:pPr>
            <a:endParaRPr lang="en-US" dirty="0"/>
          </a:p>
        </p:txBody>
      </p:sp>
      <p:sp>
        <p:nvSpPr>
          <p:cNvPr id="5" name="Slide Number Placeholder 4"/>
          <p:cNvSpPr>
            <a:spLocks noGrp="1"/>
          </p:cNvSpPr>
          <p:nvPr>
            <p:ph type="sldNum" sz="quarter" idx="4"/>
          </p:nvPr>
        </p:nvSpPr>
        <p:spPr>
          <a:xfrm>
            <a:off x="8348663" y="6111875"/>
            <a:ext cx="457200" cy="365125"/>
          </a:xfrm>
          <a:prstGeom prst="rect">
            <a:avLst/>
          </a:prstGeom>
        </p:spPr>
        <p:txBody>
          <a:bodyPr vert="horz" anchor="b"/>
          <a:lstStyle>
            <a:lvl1pPr algn="r" eaLnBrk="1" fontAlgn="auto" latinLnBrk="0" hangingPunct="1">
              <a:spcBef>
                <a:spcPts val="0"/>
              </a:spcBef>
              <a:spcAft>
                <a:spcPts val="0"/>
              </a:spcAft>
              <a:defRPr kumimoji="0" sz="1000">
                <a:solidFill>
                  <a:srgbClr val="EEECE1">
                    <a:shade val="50000"/>
                  </a:srgbClr>
                </a:solidFill>
                <a:latin typeface="+mn-lt"/>
              </a:defRPr>
            </a:lvl1pPr>
          </a:lstStyle>
          <a:p>
            <a:pPr>
              <a:defRPr/>
            </a:pPr>
            <a:fld id="{3DAC1F49-5432-4BBF-92F6-FB015C5A8F0E}"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83" r:id="rId1"/>
    <p:sldLayoutId id="2147483676" r:id="rId2"/>
    <p:sldLayoutId id="2147483684" r:id="rId3"/>
    <p:sldLayoutId id="2147483677" r:id="rId4"/>
    <p:sldLayoutId id="2147483678" r:id="rId5"/>
    <p:sldLayoutId id="2147483679" r:id="rId6"/>
    <p:sldLayoutId id="2147483685" r:id="rId7"/>
    <p:sldLayoutId id="2147483680" r:id="rId8"/>
    <p:sldLayoutId id="2147483686" r:id="rId9"/>
    <p:sldLayoutId id="2147483681" r:id="rId10"/>
    <p:sldLayoutId id="2147483682" r:id="rId11"/>
  </p:sldLayoutIdLst>
  <p:hf sldNum="0" hdr="0" dt="0"/>
  <p:txStyles>
    <p:titleStyle>
      <a:lvl1pPr algn="l" rtl="0" eaLnBrk="0" fontAlgn="base" hangingPunct="0">
        <a:spcBef>
          <a:spcPct val="0"/>
        </a:spcBef>
        <a:spcAft>
          <a:spcPct val="0"/>
        </a:spcAft>
        <a:defRPr sz="3600" b="1" kern="1200">
          <a:solidFill>
            <a:srgbClr val="6594DA"/>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6594DA"/>
          </a:solidFill>
          <a:latin typeface="Verdana" pitchFamily="34" charset="0"/>
        </a:defRPr>
      </a:lvl2pPr>
      <a:lvl3pPr algn="l" rtl="0" eaLnBrk="0" fontAlgn="base" hangingPunct="0">
        <a:spcBef>
          <a:spcPct val="0"/>
        </a:spcBef>
        <a:spcAft>
          <a:spcPct val="0"/>
        </a:spcAft>
        <a:defRPr sz="3600" b="1">
          <a:solidFill>
            <a:srgbClr val="6594DA"/>
          </a:solidFill>
          <a:latin typeface="Verdana" pitchFamily="34" charset="0"/>
        </a:defRPr>
      </a:lvl3pPr>
      <a:lvl4pPr algn="l" rtl="0" eaLnBrk="0" fontAlgn="base" hangingPunct="0">
        <a:spcBef>
          <a:spcPct val="0"/>
        </a:spcBef>
        <a:spcAft>
          <a:spcPct val="0"/>
        </a:spcAft>
        <a:defRPr sz="3600" b="1">
          <a:solidFill>
            <a:srgbClr val="6594DA"/>
          </a:solidFill>
          <a:latin typeface="Verdana" pitchFamily="34" charset="0"/>
        </a:defRPr>
      </a:lvl4pPr>
      <a:lvl5pPr algn="l" rtl="0" eaLnBrk="0" fontAlgn="base" hangingPunct="0">
        <a:spcBef>
          <a:spcPct val="0"/>
        </a:spcBef>
        <a:spcAft>
          <a:spcPct val="0"/>
        </a:spcAft>
        <a:defRPr sz="3600" b="1">
          <a:solidFill>
            <a:srgbClr val="6594DA"/>
          </a:solidFill>
          <a:latin typeface="Verdana" pitchFamily="34" charset="0"/>
        </a:defRPr>
      </a:lvl5pPr>
      <a:lvl6pPr marL="457200" algn="l" rtl="0" fontAlgn="base">
        <a:spcBef>
          <a:spcPct val="0"/>
        </a:spcBef>
        <a:spcAft>
          <a:spcPct val="0"/>
        </a:spcAft>
        <a:defRPr sz="3600" b="1">
          <a:solidFill>
            <a:srgbClr val="6594DA"/>
          </a:solidFill>
          <a:latin typeface="Verdana" pitchFamily="34" charset="0"/>
        </a:defRPr>
      </a:lvl6pPr>
      <a:lvl7pPr marL="914400" algn="l" rtl="0" fontAlgn="base">
        <a:spcBef>
          <a:spcPct val="0"/>
        </a:spcBef>
        <a:spcAft>
          <a:spcPct val="0"/>
        </a:spcAft>
        <a:defRPr sz="3600" b="1">
          <a:solidFill>
            <a:srgbClr val="6594DA"/>
          </a:solidFill>
          <a:latin typeface="Verdana" pitchFamily="34" charset="0"/>
        </a:defRPr>
      </a:lvl7pPr>
      <a:lvl8pPr marL="1371600" algn="l" rtl="0" fontAlgn="base">
        <a:spcBef>
          <a:spcPct val="0"/>
        </a:spcBef>
        <a:spcAft>
          <a:spcPct val="0"/>
        </a:spcAft>
        <a:defRPr sz="3600" b="1">
          <a:solidFill>
            <a:srgbClr val="6594DA"/>
          </a:solidFill>
          <a:latin typeface="Verdana" pitchFamily="34" charset="0"/>
        </a:defRPr>
      </a:lvl8pPr>
      <a:lvl9pPr marL="1828800" algn="l" rtl="0" fontAlgn="base">
        <a:spcBef>
          <a:spcPct val="0"/>
        </a:spcBef>
        <a:spcAft>
          <a:spcPct val="0"/>
        </a:spcAft>
        <a:defRPr sz="3600" b="1">
          <a:solidFill>
            <a:srgbClr val="6594DA"/>
          </a:solidFill>
          <a:latin typeface="Verdana" pitchFamily="34" charset="0"/>
        </a:defRPr>
      </a:lvl9pPr>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FF3D39"/>
        </a:buClr>
        <a:buSzPct val="100000"/>
        <a:buFont typeface="Wingdings 2"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FF3D39"/>
        </a:buClr>
        <a:buSzPct val="112000"/>
        <a:buFont typeface="Verdana"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BEFF4B"/>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9600" y="1219200"/>
            <a:ext cx="7924800" cy="3600986"/>
          </a:xfrm>
          <a:prstGeom prst="rect">
            <a:avLst/>
          </a:prstGeom>
          <a:noFill/>
        </p:spPr>
        <p:txBody>
          <a:bodyPr wrap="square">
            <a:spAutoFit/>
          </a:bodyPr>
          <a:lstStyle/>
          <a:p>
            <a:pPr algn="ctr">
              <a:defRPr/>
            </a:pPr>
            <a:r>
              <a:rPr lang="en-US" sz="3600" dirty="0" smtClean="0">
                <a:effectLst>
                  <a:outerShdw blurRad="38100" dist="38100" dir="2700000" algn="tl">
                    <a:srgbClr val="000000">
                      <a:alpha val="43137"/>
                    </a:srgbClr>
                  </a:outerShdw>
                </a:effectLst>
                <a:latin typeface="Calibri" pitchFamily="34" charset="0"/>
              </a:rPr>
              <a:t>PROCESSES AND ISSUES TO CONSIDER ON WHETHER OR NOT TO AMEND AGREEMENT STATE STATUS</a:t>
            </a:r>
          </a:p>
          <a:p>
            <a:pPr algn="ctr">
              <a:defRPr/>
            </a:pPr>
            <a:endParaRPr lang="en-US" sz="4000" dirty="0" smtClean="0">
              <a:effectLst>
                <a:outerShdw blurRad="38100" dist="38100" dir="2700000" algn="tl">
                  <a:srgbClr val="000000">
                    <a:alpha val="43137"/>
                  </a:srgbClr>
                </a:outerShdw>
              </a:effectLst>
              <a:latin typeface="Calibri" pitchFamily="34" charset="0"/>
            </a:endParaRPr>
          </a:p>
          <a:p>
            <a:pPr algn="ctr">
              <a:defRPr/>
            </a:pPr>
            <a:r>
              <a:rPr lang="en-US" sz="4000" dirty="0" smtClean="0">
                <a:effectLst>
                  <a:outerShdw blurRad="38100" dist="38100" dir="2700000" algn="tl">
                    <a:srgbClr val="000000">
                      <a:alpha val="43137"/>
                    </a:srgbClr>
                  </a:outerShdw>
                </a:effectLst>
                <a:latin typeface="Calibri" pitchFamily="34" charset="0"/>
              </a:rPr>
              <a:t>Uranium Working Group</a:t>
            </a:r>
          </a:p>
          <a:p>
            <a:pPr algn="ctr">
              <a:defRPr/>
            </a:pPr>
            <a:r>
              <a:rPr lang="en-US" sz="4000" dirty="0" smtClean="0">
                <a:effectLst>
                  <a:outerShdw blurRad="38100" dist="38100" dir="2700000" algn="tl">
                    <a:srgbClr val="000000">
                      <a:alpha val="43137"/>
                    </a:srgbClr>
                  </a:outerShdw>
                </a:effectLst>
                <a:latin typeface="Calibri" pitchFamily="34" charset="0"/>
              </a:rPr>
              <a:t>August 2, 2012</a:t>
            </a:r>
            <a:endParaRPr lang="en-US" sz="4000" dirty="0">
              <a:effectLst>
                <a:outerShdw blurRad="38100" dist="38100" dir="2700000" algn="tl">
                  <a:srgbClr val="000000">
                    <a:alpha val="43137"/>
                  </a:srgbClr>
                </a:outerShdw>
              </a:effectLst>
              <a:latin typeface="+mj-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183563" cy="685800"/>
          </a:xfrm>
        </p:spPr>
        <p:txBody>
          <a:bodyPr>
            <a:noAutofit/>
          </a:bodyPr>
          <a:lstStyle/>
          <a:p>
            <a:pPr algn="ctr" eaLnBrk="1" hangingPunct="1">
              <a:defRPr/>
            </a:pPr>
            <a:r>
              <a:rPr lang="en-US" dirty="0" smtClean="0">
                <a:solidFill>
                  <a:schemeClr val="accent1">
                    <a:tint val="88000"/>
                    <a:satMod val="150000"/>
                  </a:schemeClr>
                </a:solidFill>
                <a:latin typeface="Calibri" pitchFamily="34" charset="0"/>
              </a:rPr>
              <a:t/>
            </a:r>
            <a:br>
              <a:rPr lang="en-US" dirty="0" smtClean="0">
                <a:solidFill>
                  <a:schemeClr val="accent1">
                    <a:tint val="88000"/>
                    <a:satMod val="150000"/>
                  </a:schemeClr>
                </a:solidFill>
                <a:latin typeface="Calibri" pitchFamily="34" charset="0"/>
              </a:rPr>
            </a:br>
            <a:r>
              <a:rPr lang="en-US" dirty="0" smtClean="0">
                <a:latin typeface="Calibri" pitchFamily="34" charset="0"/>
              </a:rPr>
              <a:t> Virginia’s Current Agreement Status </a:t>
            </a:r>
            <a:endParaRPr lang="en-US" dirty="0">
              <a:latin typeface="Calibri" pitchFamily="34" charset="0"/>
            </a:endParaRPr>
          </a:p>
        </p:txBody>
      </p:sp>
      <p:sp>
        <p:nvSpPr>
          <p:cNvPr id="6147" name="Content Placeholder 2"/>
          <p:cNvSpPr>
            <a:spLocks noGrp="1"/>
          </p:cNvSpPr>
          <p:nvPr>
            <p:ph idx="1"/>
          </p:nvPr>
        </p:nvSpPr>
        <p:spPr>
          <a:xfrm>
            <a:off x="457200" y="1600200"/>
            <a:ext cx="8183563" cy="4264025"/>
          </a:xfrm>
        </p:spPr>
        <p:txBody>
          <a:bodyPr/>
          <a:lstStyle/>
          <a:p>
            <a:pPr marL="265113" lvl="1" indent="-265113">
              <a:spcAft>
                <a:spcPts val="600"/>
              </a:spcAft>
              <a:buSzPct val="80000"/>
              <a:buFont typeface="Wingdings 2" pitchFamily="18" charset="2"/>
              <a:buChar char=""/>
            </a:pPr>
            <a:r>
              <a:rPr lang="en-US" sz="2400" dirty="0" smtClean="0">
                <a:latin typeface="Calibri" pitchFamily="34" charset="0"/>
              </a:rPr>
              <a:t>VDH’s Division of Radiological Health is the state radiation control agency; that is, the lead coordinating agency for r</a:t>
            </a:r>
            <a:r>
              <a:rPr lang="en-US" dirty="0" smtClean="0">
                <a:latin typeface="Calibri" pitchFamily="34" charset="0"/>
              </a:rPr>
              <a:t>adioactive materials.</a:t>
            </a:r>
            <a:endParaRPr lang="en-US" sz="2400" dirty="0" smtClean="0">
              <a:latin typeface="Calibri" pitchFamily="34" charset="0"/>
            </a:endParaRPr>
          </a:p>
          <a:p>
            <a:pPr>
              <a:spcAft>
                <a:spcPts val="600"/>
              </a:spcAft>
            </a:pPr>
            <a:r>
              <a:rPr lang="en-US" sz="2400" dirty="0" smtClean="0">
                <a:latin typeface="Calibri" pitchFamily="34" charset="0"/>
              </a:rPr>
              <a:t>Virginia is already an Agreement State  for radioactive materials licensing and inspections (source and special nuclear material) – but not for uranium milling (byproduct material).</a:t>
            </a:r>
          </a:p>
          <a:p>
            <a:pPr>
              <a:spcAft>
                <a:spcPts val="600"/>
              </a:spcAft>
            </a:pPr>
            <a:r>
              <a:rPr lang="en-US" sz="2400" dirty="0" smtClean="0">
                <a:latin typeface="Calibri" pitchFamily="34" charset="0"/>
              </a:rPr>
              <a:t>If the moratorium on Uranium mining  was lifted, the NRC would be the lead agency for regulating uranium mills </a:t>
            </a:r>
            <a:r>
              <a:rPr lang="en-US" sz="2400" i="1" u="sng" dirty="0" smtClean="0">
                <a:latin typeface="Calibri" pitchFamily="34" charset="0"/>
              </a:rPr>
              <a:t>unless</a:t>
            </a:r>
            <a:r>
              <a:rPr lang="en-US" sz="2400" dirty="0" smtClean="0">
                <a:latin typeface="Calibri" pitchFamily="34" charset="0"/>
              </a:rPr>
              <a:t> Virginia amends our current agreement.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183880" cy="838200"/>
          </a:xfrm>
        </p:spPr>
        <p:txBody>
          <a:bodyPr/>
          <a:lstStyle/>
          <a:p>
            <a:pPr algn="ctr"/>
            <a:r>
              <a:rPr lang="en-US" dirty="0" smtClean="0">
                <a:latin typeface="Calibri" pitchFamily="34" charset="0"/>
              </a:rPr>
              <a:t>Current Agreement States</a:t>
            </a:r>
            <a:endParaRPr lang="en-US" dirty="0">
              <a:latin typeface="Calibri" pitchFamily="34" charset="0"/>
            </a:endParaRPr>
          </a:p>
        </p:txBody>
      </p:sp>
      <p:sp>
        <p:nvSpPr>
          <p:cNvPr id="3" name="Content Placeholder 2"/>
          <p:cNvSpPr>
            <a:spLocks noGrp="1"/>
          </p:cNvSpPr>
          <p:nvPr>
            <p:ph idx="1"/>
          </p:nvPr>
        </p:nvSpPr>
        <p:spPr>
          <a:xfrm>
            <a:off x="457200" y="1447800"/>
            <a:ext cx="8183880" cy="4495800"/>
          </a:xfrm>
        </p:spPr>
        <p:txBody>
          <a:bodyPr/>
          <a:lstStyle/>
          <a:p>
            <a:pPr lvl="1">
              <a:spcAft>
                <a:spcPts val="600"/>
              </a:spcAft>
            </a:pPr>
            <a:r>
              <a:rPr lang="en-US" sz="2200" dirty="0" smtClean="0">
                <a:latin typeface="Calibri" pitchFamily="34" charset="0"/>
              </a:rPr>
              <a:t>Utah - only state with an operating mill; most applicable to Virginia’s situation; incorporated NRC regulations by direct reference and added non-degradation standard for state waters.</a:t>
            </a:r>
          </a:p>
          <a:p>
            <a:pPr lvl="1">
              <a:spcAft>
                <a:spcPts val="600"/>
              </a:spcAft>
            </a:pPr>
            <a:r>
              <a:rPr lang="en-US" sz="2200" dirty="0" smtClean="0">
                <a:latin typeface="Calibri" pitchFamily="34" charset="0"/>
              </a:rPr>
              <a:t>Texas - established regulatory limits for equipment release as opposed to using NRC guidance; some were less stringent.</a:t>
            </a:r>
          </a:p>
          <a:p>
            <a:pPr lvl="1">
              <a:spcAft>
                <a:spcPts val="600"/>
              </a:spcAft>
            </a:pPr>
            <a:r>
              <a:rPr lang="en-US" sz="2200" dirty="0" smtClean="0">
                <a:latin typeface="Calibri" pitchFamily="34" charset="0"/>
              </a:rPr>
              <a:t>Washington - Essentially same as NRC regulations.</a:t>
            </a:r>
          </a:p>
          <a:p>
            <a:pPr lvl="1">
              <a:spcAft>
                <a:spcPts val="600"/>
              </a:spcAft>
            </a:pPr>
            <a:r>
              <a:rPr lang="en-US" sz="2200" dirty="0" smtClean="0">
                <a:latin typeface="Calibri" pitchFamily="34" charset="0"/>
              </a:rPr>
              <a:t>Colorado - added regulations as a result of legislative action, defining  “classified  radioactive material” which NRC does not use. Applicant must show they can prevent leakage or migration or excursion into ground water outside of the permitted area.</a:t>
            </a:r>
          </a:p>
          <a:p>
            <a:endParaRPr lang="en-US" sz="2400" dirty="0"/>
          </a:p>
        </p:txBody>
      </p:sp>
      <p:sp>
        <p:nvSpPr>
          <p:cNvPr id="4" name="Footer Placeholder 3"/>
          <p:cNvSpPr>
            <a:spLocks noGrp="1"/>
          </p:cNvSpPr>
          <p:nvPr>
            <p:ph type="ftr" sz="quarter" idx="11"/>
          </p:nvPr>
        </p:nvSpPr>
        <p:spPr/>
        <p:txBody>
          <a:bodyPr/>
          <a:lstStyle/>
          <a:p>
            <a:pPr>
              <a:defRPr/>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66800"/>
          </a:xfrm>
        </p:spPr>
        <p:txBody>
          <a:bodyPr>
            <a:normAutofit fontScale="90000"/>
          </a:bodyPr>
          <a:lstStyle/>
          <a:p>
            <a:pPr algn="ctr"/>
            <a:r>
              <a:rPr lang="en-US" dirty="0" smtClean="0">
                <a:latin typeface="Calibri" pitchFamily="34" charset="0"/>
              </a:rPr>
              <a:t>Factors to Consider when Deciding to Become an Agreement State</a:t>
            </a:r>
            <a:endParaRPr lang="en-US" dirty="0">
              <a:latin typeface="Calibri" pitchFamily="34" charset="0"/>
            </a:endParaRPr>
          </a:p>
        </p:txBody>
      </p:sp>
      <p:sp>
        <p:nvSpPr>
          <p:cNvPr id="3" name="Content Placeholder 2"/>
          <p:cNvSpPr>
            <a:spLocks noGrp="1"/>
          </p:cNvSpPr>
          <p:nvPr>
            <p:ph idx="1"/>
          </p:nvPr>
        </p:nvSpPr>
        <p:spPr>
          <a:xfrm>
            <a:off x="457200" y="1447800"/>
            <a:ext cx="8229600" cy="4321629"/>
          </a:xfrm>
        </p:spPr>
        <p:txBody>
          <a:bodyPr/>
          <a:lstStyle/>
          <a:p>
            <a:pPr>
              <a:spcAft>
                <a:spcPts val="600"/>
              </a:spcAft>
            </a:pPr>
            <a:r>
              <a:rPr lang="en-US" sz="2600" dirty="0" smtClean="0">
                <a:latin typeface="Calibri" pitchFamily="34" charset="0"/>
              </a:rPr>
              <a:t>If the moratorium were lifted, the state would have to develop milling-specific regulations:</a:t>
            </a:r>
          </a:p>
          <a:p>
            <a:pPr lvl="1" eaLnBrk="1" hangingPunct="1">
              <a:spcAft>
                <a:spcPts val="600"/>
              </a:spcAft>
            </a:pPr>
            <a:r>
              <a:rPr lang="en-US" sz="2200" dirty="0" smtClean="0">
                <a:latin typeface="Calibri" pitchFamily="34" charset="0"/>
              </a:rPr>
              <a:t>NRC requirements, governed under 10 CFR Part 40, must be the minimum standard.</a:t>
            </a:r>
          </a:p>
          <a:p>
            <a:pPr>
              <a:spcAft>
                <a:spcPts val="600"/>
              </a:spcAft>
            </a:pPr>
            <a:r>
              <a:rPr lang="en-US" sz="2600" dirty="0" smtClean="0">
                <a:latin typeface="Calibri" pitchFamily="34" charset="0"/>
              </a:rPr>
              <a:t>State regulations </a:t>
            </a:r>
            <a:r>
              <a:rPr lang="en-US" sz="2600" i="1" u="sng" dirty="0" smtClean="0">
                <a:latin typeface="Calibri" pitchFamily="34" charset="0"/>
              </a:rPr>
              <a:t>may</a:t>
            </a:r>
            <a:r>
              <a:rPr lang="en-US" sz="2600" dirty="0" smtClean="0">
                <a:latin typeface="Calibri" pitchFamily="34" charset="0"/>
              </a:rPr>
              <a:t> be more stringent than NRC’s</a:t>
            </a:r>
            <a:r>
              <a:rPr lang="en-US" dirty="0" smtClean="0">
                <a:latin typeface="Calibri" pitchFamily="34" charset="0"/>
              </a:rPr>
              <a:t>:</a:t>
            </a:r>
          </a:p>
          <a:p>
            <a:pPr lvl="1" eaLnBrk="1" hangingPunct="1">
              <a:spcAft>
                <a:spcPts val="600"/>
              </a:spcAft>
            </a:pPr>
            <a:r>
              <a:rPr lang="en-US" sz="2200" dirty="0" smtClean="0">
                <a:latin typeface="Calibri" pitchFamily="34" charset="0"/>
              </a:rPr>
              <a:t>Study results would be used to guide development of additional standards, safeguards and regulations, e.g., considering conditions unique to Virginia.</a:t>
            </a:r>
          </a:p>
          <a:p>
            <a:pPr lvl="1" eaLnBrk="1" hangingPunct="1">
              <a:spcAft>
                <a:spcPts val="600"/>
              </a:spcAft>
            </a:pPr>
            <a:r>
              <a:rPr lang="en-US" sz="2200" dirty="0" smtClean="0">
                <a:latin typeface="Calibri" pitchFamily="34" charset="0"/>
              </a:rPr>
              <a:t>Examples might include special considerations for Virginia’s climatology, hydrology and other unique characteristics.</a:t>
            </a:r>
          </a:p>
          <a:p>
            <a:pPr lvl="1" eaLnBrk="1" hangingPunct="1">
              <a:spcAft>
                <a:spcPts val="600"/>
              </a:spcAft>
            </a:pPr>
            <a:r>
              <a:rPr lang="en-US" sz="2200" dirty="0" smtClean="0">
                <a:latin typeface="Calibri" pitchFamily="34" charset="0"/>
              </a:rPr>
              <a:t>Public comment period and NRC approval required.</a:t>
            </a:r>
            <a:endParaRPr lang="en-US" sz="22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66800"/>
          </a:xfrm>
        </p:spPr>
        <p:txBody>
          <a:bodyPr>
            <a:noAutofit/>
          </a:bodyPr>
          <a:lstStyle/>
          <a:p>
            <a:pPr algn="ctr"/>
            <a:r>
              <a:rPr lang="en-US" sz="3200" dirty="0" smtClean="0">
                <a:latin typeface="Calibri" pitchFamily="34" charset="0"/>
              </a:rPr>
              <a:t>Factors to Consider when Deciding to Become an Agreement State</a:t>
            </a:r>
            <a:endParaRPr lang="en-US" sz="3200" dirty="0">
              <a:latin typeface="Calibri" pitchFamily="34" charset="0"/>
            </a:endParaRPr>
          </a:p>
        </p:txBody>
      </p:sp>
      <p:sp>
        <p:nvSpPr>
          <p:cNvPr id="3" name="Content Placeholder 2"/>
          <p:cNvSpPr>
            <a:spLocks noGrp="1"/>
          </p:cNvSpPr>
          <p:nvPr>
            <p:ph idx="1"/>
          </p:nvPr>
        </p:nvSpPr>
        <p:spPr>
          <a:xfrm>
            <a:off x="457200" y="1632857"/>
            <a:ext cx="8229600" cy="4234543"/>
          </a:xfrm>
        </p:spPr>
        <p:txBody>
          <a:bodyPr>
            <a:normAutofit lnSpcReduction="10000"/>
          </a:bodyPr>
          <a:lstStyle/>
          <a:p>
            <a:pPr>
              <a:spcAft>
                <a:spcPts val="600"/>
              </a:spcAft>
            </a:pPr>
            <a:r>
              <a:rPr lang="en-US" sz="2400" dirty="0" smtClean="0">
                <a:latin typeface="Calibri" pitchFamily="34" charset="0"/>
              </a:rPr>
              <a:t>Responsibility and resources for licensing and inspecting uranium milling facilities:</a:t>
            </a:r>
          </a:p>
          <a:p>
            <a:pPr lvl="1">
              <a:spcAft>
                <a:spcPts val="600"/>
              </a:spcAft>
            </a:pPr>
            <a:r>
              <a:rPr lang="en-US" dirty="0" smtClean="0">
                <a:latin typeface="Calibri" pitchFamily="34" charset="0"/>
              </a:rPr>
              <a:t>Staff</a:t>
            </a:r>
          </a:p>
          <a:p>
            <a:pPr lvl="1">
              <a:spcAft>
                <a:spcPts val="600"/>
              </a:spcAft>
            </a:pPr>
            <a:r>
              <a:rPr lang="en-US" dirty="0" smtClean="0">
                <a:latin typeface="Calibri" pitchFamily="34" charset="0"/>
              </a:rPr>
              <a:t>Training </a:t>
            </a:r>
          </a:p>
          <a:p>
            <a:pPr lvl="1">
              <a:spcAft>
                <a:spcPts val="600"/>
              </a:spcAft>
            </a:pPr>
            <a:r>
              <a:rPr lang="en-US" dirty="0" smtClean="0">
                <a:latin typeface="Calibri" pitchFamily="34" charset="0"/>
              </a:rPr>
              <a:t>Equipment</a:t>
            </a:r>
          </a:p>
          <a:p>
            <a:pPr>
              <a:spcAft>
                <a:spcPts val="600"/>
              </a:spcAft>
            </a:pPr>
            <a:r>
              <a:rPr lang="en-US" sz="2400" dirty="0" smtClean="0">
                <a:latin typeface="Calibri" pitchFamily="34" charset="0"/>
              </a:rPr>
              <a:t>Significant time and resources are necessary to develop state regulations and meet program start-up requirements to achieve Agreement State status</a:t>
            </a:r>
          </a:p>
          <a:p>
            <a:pPr>
              <a:spcAft>
                <a:spcPts val="600"/>
              </a:spcAft>
            </a:pPr>
            <a:r>
              <a:rPr lang="en-US" sz="2400" dirty="0" smtClean="0">
                <a:latin typeface="Calibri" pitchFamily="34" charset="0"/>
              </a:rPr>
              <a:t>It can take several years to establish programs and agreement with the NRC – impact of slowing the regulatory process.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a:noAutofit/>
          </a:bodyPr>
          <a:lstStyle/>
          <a:p>
            <a:pPr algn="ctr"/>
            <a:r>
              <a:rPr lang="en-US" sz="3200" dirty="0" smtClean="0">
                <a:latin typeface="Calibri" pitchFamily="34" charset="0"/>
              </a:rPr>
              <a:t>Factors to Consider when Deciding to Become an Agreement State</a:t>
            </a:r>
            <a:endParaRPr lang="en-US" sz="3200" dirty="0"/>
          </a:p>
        </p:txBody>
      </p:sp>
      <p:sp>
        <p:nvSpPr>
          <p:cNvPr id="3" name="Content Placeholder 2"/>
          <p:cNvSpPr>
            <a:spLocks noGrp="1"/>
          </p:cNvSpPr>
          <p:nvPr>
            <p:ph idx="1"/>
          </p:nvPr>
        </p:nvSpPr>
        <p:spPr>
          <a:xfrm>
            <a:off x="457200" y="1469571"/>
            <a:ext cx="8229600" cy="4321629"/>
          </a:xfrm>
        </p:spPr>
        <p:txBody>
          <a:bodyPr>
            <a:normAutofit fontScale="92500" lnSpcReduction="20000"/>
          </a:bodyPr>
          <a:lstStyle/>
          <a:p>
            <a:pPr>
              <a:spcAft>
                <a:spcPts val="600"/>
              </a:spcAft>
            </a:pPr>
            <a:r>
              <a:rPr lang="en-US" sz="2400" dirty="0" smtClean="0">
                <a:latin typeface="Calibri" pitchFamily="34" charset="0"/>
              </a:rPr>
              <a:t>Cost considerations include: </a:t>
            </a:r>
          </a:p>
          <a:p>
            <a:pPr marL="685800" lvl="1" indent="-338138">
              <a:spcAft>
                <a:spcPts val="600"/>
              </a:spcAft>
              <a:buClr>
                <a:schemeClr val="hlink"/>
              </a:buClr>
            </a:pPr>
            <a:r>
              <a:rPr lang="en-US" dirty="0" smtClean="0">
                <a:latin typeface="Calibri" pitchFamily="34" charset="0"/>
              </a:rPr>
              <a:t>Staffing</a:t>
            </a:r>
          </a:p>
          <a:p>
            <a:pPr marL="923925" lvl="2" indent="-338138">
              <a:spcAft>
                <a:spcPts val="600"/>
              </a:spcAft>
              <a:buClr>
                <a:schemeClr val="hlink"/>
              </a:buClr>
            </a:pPr>
            <a:r>
              <a:rPr lang="en-US" dirty="0" smtClean="0">
                <a:latin typeface="Calibri" pitchFamily="34" charset="0"/>
              </a:rPr>
              <a:t>Expertise needed is unique - qualified, experienced staff, particularly individuals with uranium experience.</a:t>
            </a:r>
          </a:p>
          <a:p>
            <a:pPr marL="685800" lvl="1" indent="-338138">
              <a:spcAft>
                <a:spcPts val="600"/>
              </a:spcAft>
              <a:buClr>
                <a:schemeClr val="hlink"/>
              </a:buClr>
            </a:pPr>
            <a:r>
              <a:rPr lang="en-US" dirty="0" smtClean="0">
                <a:latin typeface="Calibri" pitchFamily="34" charset="0"/>
              </a:rPr>
              <a:t>Training</a:t>
            </a:r>
          </a:p>
          <a:p>
            <a:pPr marL="685800" lvl="1" indent="-338138">
              <a:spcAft>
                <a:spcPts val="600"/>
              </a:spcAft>
              <a:buClr>
                <a:schemeClr val="hlink"/>
              </a:buClr>
            </a:pPr>
            <a:r>
              <a:rPr lang="en-US" dirty="0" smtClean="0">
                <a:latin typeface="Calibri" pitchFamily="34" charset="0"/>
              </a:rPr>
              <a:t>Equipment</a:t>
            </a:r>
          </a:p>
          <a:p>
            <a:pPr marL="685800" lvl="1" indent="-338138">
              <a:spcAft>
                <a:spcPts val="600"/>
              </a:spcAft>
              <a:buClr>
                <a:schemeClr val="hlink"/>
              </a:buClr>
            </a:pPr>
            <a:r>
              <a:rPr lang="en-US" dirty="0" smtClean="0">
                <a:latin typeface="Calibri" pitchFamily="34" charset="0"/>
              </a:rPr>
              <a:t>Radiological monitoring, sampling and analysis</a:t>
            </a:r>
          </a:p>
          <a:p>
            <a:pPr marL="685800" lvl="1" indent="-338138">
              <a:spcAft>
                <a:spcPts val="600"/>
              </a:spcAft>
              <a:buClr>
                <a:schemeClr val="hlink"/>
              </a:buClr>
            </a:pPr>
            <a:r>
              <a:rPr lang="en-US" dirty="0" smtClean="0">
                <a:latin typeface="Calibri" pitchFamily="34" charset="0"/>
              </a:rPr>
              <a:t>Responsibility to review designs, operation plans and procedures for proposed facilities.</a:t>
            </a:r>
          </a:p>
          <a:p>
            <a:pPr marL="685800" lvl="1" indent="-338138">
              <a:spcAft>
                <a:spcPts val="600"/>
              </a:spcAft>
              <a:buClr>
                <a:schemeClr val="hlink"/>
              </a:buClr>
            </a:pPr>
            <a:r>
              <a:rPr lang="en-US" dirty="0" smtClean="0">
                <a:latin typeface="Calibri" pitchFamily="34" charset="0"/>
              </a:rPr>
              <a:t>Inspecting operating facilities.</a:t>
            </a:r>
          </a:p>
          <a:p>
            <a:pPr marL="685800" lvl="1" indent="-338138">
              <a:spcAft>
                <a:spcPts val="600"/>
              </a:spcAft>
              <a:buClr>
                <a:schemeClr val="hlink"/>
              </a:buClr>
            </a:pPr>
            <a:r>
              <a:rPr lang="en-US" dirty="0" smtClean="0">
                <a:latin typeface="Calibri" pitchFamily="34" charset="0"/>
              </a:rPr>
              <a:t>Approving facility closure plans, decommissioning.</a:t>
            </a:r>
          </a:p>
          <a:p>
            <a:endParaRPr lang="en-US" sz="2400" dirty="0" smtClean="0">
              <a:latin typeface="Calibri" pitchFamily="34" charset="0"/>
            </a:endParaRPr>
          </a:p>
          <a:p>
            <a:endParaRPr lang="en-US" sz="2400" dirty="0" smtClean="0">
              <a:latin typeface="Calibri" pitchFamily="34" charset="0"/>
            </a:endParaRPr>
          </a:p>
          <a:p>
            <a:endParaRPr lang="en-US" sz="2400" dirty="0">
              <a:latin typeface="Calibri" pitchFamily="34" charset="0"/>
            </a:endParaRPr>
          </a:p>
        </p:txBody>
      </p:sp>
    </p:spTree>
    <p:extLst>
      <p:ext uri="{BB962C8B-B14F-4D97-AF65-F5344CB8AC3E}">
        <p14:creationId xmlns:p14="http://schemas.microsoft.com/office/powerpoint/2010/main" xmlns="" xmlns:mv="urn:schemas-microsoft-com:mac:vml" xmlns:mc="http://schemas.openxmlformats.org/markup-compatibility/2006" val="2957647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190999"/>
          </a:xfrm>
        </p:spPr>
        <p:txBody>
          <a:bodyPr>
            <a:normAutofit lnSpcReduction="10000"/>
          </a:bodyPr>
          <a:lstStyle/>
          <a:p>
            <a:r>
              <a:rPr lang="en-US" sz="2400" dirty="0" smtClean="0">
                <a:latin typeface="Calibri" pitchFamily="34" charset="0"/>
              </a:rPr>
              <a:t>Whether the state wants to implement  increased requirements on an operator such as requirements to fund epidemiologic studies or medical surveillance.</a:t>
            </a:r>
          </a:p>
          <a:p>
            <a:r>
              <a:rPr lang="en-US" sz="2400" dirty="0" smtClean="0">
                <a:latin typeface="Calibri" pitchFamily="34" charset="0"/>
              </a:rPr>
              <a:t>Whether the state wants to exercise greater local control of health and safety, waste management, environmental compliance, processing and disposal and any remediation or reclamation required.</a:t>
            </a:r>
          </a:p>
          <a:p>
            <a:r>
              <a:rPr lang="en-US" sz="2400" dirty="0" smtClean="0">
                <a:latin typeface="Calibri" pitchFamily="34" charset="0"/>
              </a:rPr>
              <a:t>Study will determine whether there are any regulations or standards that should be more stringent than NRC’s 10CFR40 to account for  Virginia’s population density, rainfall, temperate climate, water table levels and geography.</a:t>
            </a:r>
          </a:p>
          <a:p>
            <a:pPr>
              <a:buNone/>
            </a:pPr>
            <a:endParaRPr lang="en-US" sz="2400" dirty="0" smtClean="0"/>
          </a:p>
        </p:txBody>
      </p:sp>
      <p:sp>
        <p:nvSpPr>
          <p:cNvPr id="5" name="Title 1"/>
          <p:cNvSpPr txBox="1">
            <a:spLocks/>
          </p:cNvSpPr>
          <p:nvPr/>
        </p:nvSpPr>
        <p:spPr>
          <a:xfrm>
            <a:off x="457200" y="533400"/>
            <a:ext cx="8229600" cy="914400"/>
          </a:xfrm>
          <a:prstGeom prst="rect">
            <a:avLst/>
          </a:prstGeom>
        </p:spPr>
        <p:txBody>
          <a:bodyPr vert="horz" anchor="b">
            <a:no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smtClean="0">
                <a:ln>
                  <a:noFill/>
                </a:ln>
                <a:solidFill>
                  <a:srgbClr val="6594DA"/>
                </a:solidFill>
                <a:effectLst>
                  <a:outerShdw blurRad="53975" dist="22860" dir="5400000" algn="tl" rotWithShape="0">
                    <a:srgbClr val="000000">
                      <a:alpha val="55000"/>
                    </a:srgbClr>
                  </a:outerShdw>
                </a:effectLst>
                <a:uLnTx/>
                <a:uFillTx/>
                <a:latin typeface="Calibri" pitchFamily="34" charset="0"/>
                <a:ea typeface="+mj-ea"/>
                <a:cs typeface="+mj-cs"/>
              </a:rPr>
              <a:t>Factors to Consider when Deciding to Become an Agreement State</a:t>
            </a:r>
            <a:endParaRPr kumimoji="0" lang="en-US" sz="3200" b="1" i="0" u="none" strike="noStrike" kern="1200" cap="none" spc="0" normalizeH="0" baseline="0" noProof="0" dirty="0">
              <a:ln>
                <a:noFill/>
              </a:ln>
              <a:solidFill>
                <a:srgbClr val="6594DA"/>
              </a:solidFill>
              <a:effectLst>
                <a:outerShdw blurRad="53975" dist="22860" dir="5400000" algn="tl" rotWithShape="0">
                  <a:srgbClr val="000000">
                    <a:alpha val="55000"/>
                  </a:srgbClr>
                </a:outerShdw>
              </a:effectLst>
              <a:uLnTx/>
              <a:uFillTx/>
              <a:latin typeface="+mj-lt"/>
              <a:ea typeface="+mj-ea"/>
              <a:cs typeface="+mj-cs"/>
            </a:endParaRPr>
          </a:p>
        </p:txBody>
      </p:sp>
    </p:spTree>
    <p:extLst>
      <p:ext uri="{BB962C8B-B14F-4D97-AF65-F5344CB8AC3E}">
        <p14:creationId xmlns:p14="http://schemas.microsoft.com/office/powerpoint/2010/main" xmlns="" xmlns:mv="urn:schemas-microsoft-com:mac:vml" xmlns:mc="http://schemas.openxmlformats.org/markup-compatibility/2006" val="30511070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394</TotalTime>
  <Words>527</Words>
  <Application>Microsoft Office PowerPoint</Application>
  <PresentationFormat>On-screen Show (4:3)</PresentationFormat>
  <Paragraphs>43</Paragraphs>
  <Slides>7</Slides>
  <Notes>2</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Aspect</vt:lpstr>
      <vt:lpstr>Slide 1</vt:lpstr>
      <vt:lpstr>  Virginia’s Current Agreement Status </vt:lpstr>
      <vt:lpstr>Current Agreement States</vt:lpstr>
      <vt:lpstr>Factors to Consider when Deciding to Become an Agreement State</vt:lpstr>
      <vt:lpstr>Factors to Consider when Deciding to Become an Agreement State</vt:lpstr>
      <vt:lpstr>Factors to Consider when Deciding to Become an Agreement State</vt:lpstr>
      <vt:lpstr>Slide 7</vt:lpstr>
    </vt:vector>
  </TitlesOfParts>
  <Company>Virginia IT Infrastructure Partnership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Coordination with DMME</dc:title>
  <dc:creator>Michael Skiffington</dc:creator>
  <cp:lastModifiedBy>cathie.france@dmme.virginia.gov</cp:lastModifiedBy>
  <cp:revision>50</cp:revision>
  <dcterms:created xsi:type="dcterms:W3CDTF">2012-07-27T16:28:19Z</dcterms:created>
  <dcterms:modified xsi:type="dcterms:W3CDTF">2012-07-31T13:44:36Z</dcterms:modified>
</cp:coreProperties>
</file>